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4" r:id="rId7"/>
    <p:sldId id="265" r:id="rId8"/>
    <p:sldId id="266" r:id="rId9"/>
    <p:sldId id="261" r:id="rId10"/>
    <p:sldId id="262" r:id="rId11"/>
    <p:sldId id="263" r:id="rId12"/>
    <p:sldId id="267" r:id="rId13"/>
    <p:sldId id="268" r:id="rId14"/>
    <p:sldId id="269" r:id="rId15"/>
    <p:sldId id="270" r:id="rId16"/>
    <p:sldId id="260" r:id="rId17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BEB4"/>
    <a:srgbClr val="FF372B"/>
    <a:srgbClr val="FF3C2B"/>
    <a:srgbClr val="FF402B"/>
    <a:srgbClr val="FF472B"/>
    <a:srgbClr val="FF4F2B"/>
    <a:srgbClr val="FF5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92" autoAdjust="0"/>
  </p:normalViewPr>
  <p:slideViewPr>
    <p:cSldViewPr snapToObjects="1">
      <p:cViewPr varScale="1">
        <p:scale>
          <a:sx n="68" d="100"/>
          <a:sy n="68" d="100"/>
        </p:scale>
        <p:origin x="14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62A-ACAE-1A4E-B838-2D512CB1807A}" type="datetimeFigureOut">
              <a:rPr lang="fi-FI" smtClean="0"/>
              <a:pPr/>
              <a:t>25.1.2017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4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1" name="Kuva 10" descr="lapinamk_rgb_nega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38300" y="1963427"/>
            <a:ext cx="5867401" cy="222757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 descr="lapinamk_slogan_suomi_bw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6512" y="1066800"/>
            <a:ext cx="7110977" cy="3352800"/>
          </a:xfrm>
          <a:prstGeom prst="rect">
            <a:avLst/>
          </a:prstGeom>
        </p:spPr>
      </p:pic>
      <p:pic>
        <p:nvPicPr>
          <p:cNvPr id="8" name="Kuva 7" descr="lapinamk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43960" y="4876800"/>
            <a:ext cx="2456080" cy="932458"/>
          </a:xfrm>
          <a:prstGeom prst="rect">
            <a:avLst/>
          </a:prstGeom>
        </p:spPr>
      </p:pic>
      <p:sp>
        <p:nvSpPr>
          <p:cNvPr id="11" name="Alaotsikko 2"/>
          <p:cNvSpPr txBox="1">
            <a:spLocks/>
          </p:cNvSpPr>
          <p:nvPr userDrawn="1"/>
        </p:nvSpPr>
        <p:spPr>
          <a:xfrm>
            <a:off x="3657600" y="5959475"/>
            <a:ext cx="18288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>
                <a:solidFill>
                  <a:srgbClr val="FF50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FF402B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www.lapinamk.fi</a:t>
            </a:r>
            <a:endParaRPr kumimoji="0" lang="fi-FI" sz="1300" b="1" i="0" u="none" strike="noStrike" kern="1200" cap="none" spc="0" normalizeH="0" baseline="0" noProof="0" dirty="0">
              <a:ln>
                <a:noFill/>
              </a:ln>
              <a:solidFill>
                <a:srgbClr val="FF402B"/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62A-ACAE-1A4E-B838-2D512CB1807A}" type="datetimeFigureOut">
              <a:rPr lang="fi-FI" smtClean="0"/>
              <a:pPr/>
              <a:t>25.1.2017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62A-ACAE-1A4E-B838-2D512CB1807A}" type="datetimeFigureOut">
              <a:rPr lang="fi-FI" smtClean="0"/>
              <a:pPr/>
              <a:t>25.1.2017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62A-ACAE-1A4E-B838-2D512CB1807A}" type="datetimeFigureOut">
              <a:rPr lang="fi-FI" smtClean="0"/>
              <a:pPr/>
              <a:t>25.1.2017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62A-ACAE-1A4E-B838-2D512CB1807A}" type="datetimeFigureOut">
              <a:rPr lang="fi-FI" smtClean="0"/>
              <a:pPr/>
              <a:t>25.1.2017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62A-ACAE-1A4E-B838-2D512CB1807A}" type="datetimeFigureOut">
              <a:rPr lang="fi-FI" smtClean="0"/>
              <a:pPr/>
              <a:t>25.1.2017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62A-ACAE-1A4E-B838-2D512CB1807A}" type="datetimeFigureOut">
              <a:rPr lang="fi-FI" smtClean="0"/>
              <a:pPr/>
              <a:t>25.1.2017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9435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836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62A-ACAE-1A4E-B838-2D512CB1807A}" type="datetimeFigureOut">
              <a:rPr lang="fi-FI" smtClean="0"/>
              <a:pPr/>
              <a:t>25.1.2017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62A-ACAE-1A4E-B838-2D512CB1807A}" type="datetimeFigureOut">
              <a:rPr lang="fi-FI" smtClean="0"/>
              <a:pPr/>
              <a:t>25.1.2017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190999"/>
          </a:xfrm>
        </p:spPr>
        <p:txBody>
          <a:bodyPr vert="eaVer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62A-ACAE-1A4E-B838-2D512CB1807A}" type="datetimeFigureOut">
              <a:rPr lang="fi-FI" smtClean="0"/>
              <a:pPr/>
              <a:t>25.1.2017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90600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581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62A-ACAE-1A4E-B838-2D512CB1807A}" type="datetimeFigureOut">
              <a:rPr lang="fi-FI" smtClean="0"/>
              <a:pPr/>
              <a:t>25.1.2017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Alaotsikko 2"/>
          <p:cNvSpPr>
            <a:spLocks noGrp="1"/>
          </p:cNvSpPr>
          <p:nvPr>
            <p:ph type="subTitle" idx="13" hasCustomPrompt="1"/>
          </p:nvPr>
        </p:nvSpPr>
        <p:spPr>
          <a:xfrm>
            <a:off x="457200" y="381000"/>
            <a:ext cx="8229600" cy="838200"/>
          </a:xfrm>
        </p:spPr>
        <p:txBody>
          <a:bodyPr/>
          <a:lstStyle>
            <a:lvl1pPr marL="0" indent="0" algn="ctr">
              <a:buNone/>
              <a:defRPr b="0" i="1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cs typeface="Time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pikkuotsikon perustyyliä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68962"/>
          </a:xfrm>
        </p:spPr>
        <p:txBody>
          <a:bodyPr vert="eaVert">
            <a:normAutofit/>
          </a:bodyPr>
          <a:lstStyle>
            <a:lvl1pPr>
              <a:defRPr sz="4000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68962"/>
          </a:xfrm>
        </p:spPr>
        <p:txBody>
          <a:bodyPr vert="eaVer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62A-ACAE-1A4E-B838-2D512CB1807A}" type="datetimeFigureOut">
              <a:rPr lang="fi-FI" smtClean="0"/>
              <a:pPr/>
              <a:t>25.1.2017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228600" y="260350"/>
            <a:ext cx="8686800" cy="5454650"/>
          </a:xfrm>
          <a:prstGeom prst="rect">
            <a:avLst/>
          </a:prstGeom>
          <a:solidFill>
            <a:srgbClr val="FF4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ainen kolmio 9"/>
          <p:cNvSpPr/>
          <p:nvPr userDrawn="1"/>
        </p:nvSpPr>
        <p:spPr>
          <a:xfrm rot="10800000" flipH="1">
            <a:off x="1752600" y="5715000"/>
            <a:ext cx="228600" cy="190500"/>
          </a:xfrm>
          <a:prstGeom prst="rtTriangle">
            <a:avLst/>
          </a:prstGeom>
          <a:solidFill>
            <a:srgbClr val="FF4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848600" cy="16002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762000" cy="365125"/>
          </a:xfrm>
        </p:spPr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8486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pic>
        <p:nvPicPr>
          <p:cNvPr id="12" name="Kuva 11" descr="lapinamk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5867400"/>
            <a:ext cx="2057400" cy="7810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228600" y="260350"/>
            <a:ext cx="8686800" cy="5454650"/>
          </a:xfrm>
          <a:prstGeom prst="rect">
            <a:avLst/>
          </a:prstGeom>
          <a:solidFill>
            <a:srgbClr val="1EBE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ainen kolmio 9"/>
          <p:cNvSpPr/>
          <p:nvPr userDrawn="1"/>
        </p:nvSpPr>
        <p:spPr>
          <a:xfrm rot="10800000" flipH="1">
            <a:off x="1752600" y="5715000"/>
            <a:ext cx="228600" cy="190500"/>
          </a:xfrm>
          <a:prstGeom prst="rtTriangle">
            <a:avLst/>
          </a:prstGeom>
          <a:solidFill>
            <a:srgbClr val="1EBE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848600" cy="16002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762000" cy="365125"/>
          </a:xfrm>
        </p:spPr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8486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pic>
        <p:nvPicPr>
          <p:cNvPr id="12" name="Kuva 11" descr="lapinamk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5867400"/>
            <a:ext cx="2057400" cy="7810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228600" y="260350"/>
            <a:ext cx="8686800" cy="5454650"/>
          </a:xfrm>
          <a:prstGeom prst="rect">
            <a:avLst/>
          </a:prstGeom>
          <a:solidFill>
            <a:srgbClr val="FF4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ainen kolmio 9"/>
          <p:cNvSpPr/>
          <p:nvPr userDrawn="1"/>
        </p:nvSpPr>
        <p:spPr>
          <a:xfrm rot="10800000" flipH="1">
            <a:off x="1752600" y="5715000"/>
            <a:ext cx="228600" cy="190500"/>
          </a:xfrm>
          <a:prstGeom prst="rtTriangle">
            <a:avLst/>
          </a:prstGeom>
          <a:solidFill>
            <a:srgbClr val="FF4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848600" cy="16002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762000" cy="365125"/>
          </a:xfrm>
        </p:spPr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848600" cy="838200"/>
          </a:xfrm>
        </p:spPr>
        <p:txBody>
          <a:bodyPr/>
          <a:lstStyle>
            <a:lvl1pPr marL="0" indent="0" algn="ctr">
              <a:buNone/>
              <a:defRPr b="0" i="1">
                <a:solidFill>
                  <a:schemeClr val="bg1"/>
                </a:solidFill>
                <a:latin typeface="Times"/>
                <a:cs typeface="Time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pic>
        <p:nvPicPr>
          <p:cNvPr id="12" name="Kuva 11" descr="lapinamk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5867400"/>
            <a:ext cx="2057400" cy="7810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228600" y="260350"/>
            <a:ext cx="8686800" cy="5454650"/>
          </a:xfrm>
          <a:prstGeom prst="rect">
            <a:avLst/>
          </a:prstGeom>
          <a:solidFill>
            <a:srgbClr val="1EBE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ainen kolmio 9"/>
          <p:cNvSpPr/>
          <p:nvPr userDrawn="1"/>
        </p:nvSpPr>
        <p:spPr>
          <a:xfrm rot="10800000" flipH="1">
            <a:off x="1752600" y="5715000"/>
            <a:ext cx="228600" cy="190500"/>
          </a:xfrm>
          <a:prstGeom prst="rtTriangle">
            <a:avLst/>
          </a:prstGeom>
          <a:solidFill>
            <a:srgbClr val="1EBE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848600" cy="16002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perustyylejä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762000" cy="365125"/>
          </a:xfrm>
        </p:spPr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848600" cy="838200"/>
          </a:xfrm>
        </p:spPr>
        <p:txBody>
          <a:bodyPr/>
          <a:lstStyle>
            <a:lvl1pPr marL="0" indent="0" algn="ctr">
              <a:buNone/>
              <a:defRPr b="0" i="1">
                <a:solidFill>
                  <a:schemeClr val="bg1"/>
                </a:solidFill>
                <a:latin typeface="Times"/>
                <a:cs typeface="Time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osoitt</a:t>
            </a:r>
            <a:r>
              <a:rPr lang="fi-FI" dirty="0"/>
              <a:t>.</a:t>
            </a:r>
          </a:p>
        </p:txBody>
      </p:sp>
      <p:pic>
        <p:nvPicPr>
          <p:cNvPr id="12" name="Kuva 11" descr="lapinamk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5867400"/>
            <a:ext cx="2057400" cy="7810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4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 descr="lapinamk_rgb_nega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81399" y="5238419"/>
            <a:ext cx="1905001" cy="723238"/>
          </a:xfrm>
          <a:prstGeom prst="rect">
            <a:avLst/>
          </a:prstGeom>
        </p:spPr>
      </p:pic>
      <p:pic>
        <p:nvPicPr>
          <p:cNvPr id="9" name="Kuva 8" descr="lapinamk_slogan_suomi_nega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6898" y="121384"/>
            <a:ext cx="6610205" cy="3116689"/>
          </a:xfrm>
          <a:prstGeom prst="rect">
            <a:avLst/>
          </a:prstGeom>
        </p:spPr>
      </p:pic>
      <p:sp>
        <p:nvSpPr>
          <p:cNvPr id="10" name="Tekstiruutu 9"/>
          <p:cNvSpPr txBox="1"/>
          <p:nvPr userDrawn="1"/>
        </p:nvSpPr>
        <p:spPr>
          <a:xfrm>
            <a:off x="0" y="26670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5000" i="1" baseline="30000" dirty="0">
                <a:solidFill>
                  <a:schemeClr val="bg1"/>
                </a:solidFill>
                <a:latin typeface="Times"/>
                <a:cs typeface="Times"/>
              </a:rPr>
              <a:t>Olen tuli. Olen jää. Olen myrsky. </a:t>
            </a:r>
          </a:p>
          <a:p>
            <a:pPr algn="ctr"/>
            <a:r>
              <a:rPr lang="fi-FI" sz="5000" i="1" baseline="30000" dirty="0">
                <a:solidFill>
                  <a:schemeClr val="bg1"/>
                </a:solidFill>
                <a:latin typeface="Times"/>
                <a:cs typeface="Times"/>
              </a:rPr>
              <a:t>Olen tyven. Olen luja ja herkkä. </a:t>
            </a:r>
          </a:p>
          <a:p>
            <a:pPr algn="ctr"/>
            <a:r>
              <a:rPr lang="fi-FI" sz="5000" i="1" baseline="30000" dirty="0">
                <a:solidFill>
                  <a:schemeClr val="bg1"/>
                </a:solidFill>
                <a:latin typeface="Times"/>
                <a:cs typeface="Times"/>
              </a:rPr>
              <a:t>Olen pohjoista tekoa.</a:t>
            </a:r>
          </a:p>
          <a:p>
            <a:pPr algn="ctr"/>
            <a:endParaRPr lang="fi-FI" sz="5000" i="1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EBE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 descr="lapinamk_rgb_nega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81399" y="5238419"/>
            <a:ext cx="1905001" cy="723238"/>
          </a:xfrm>
          <a:prstGeom prst="rect">
            <a:avLst/>
          </a:prstGeom>
        </p:spPr>
      </p:pic>
      <p:pic>
        <p:nvPicPr>
          <p:cNvPr id="9" name="Kuva 8" descr="lapinamk_slogan_suomi_nega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6898" y="121384"/>
            <a:ext cx="6610205" cy="3116689"/>
          </a:xfrm>
          <a:prstGeom prst="rect">
            <a:avLst/>
          </a:prstGeom>
        </p:spPr>
      </p:pic>
      <p:sp>
        <p:nvSpPr>
          <p:cNvPr id="10" name="Tekstiruutu 9"/>
          <p:cNvSpPr txBox="1"/>
          <p:nvPr userDrawn="1"/>
        </p:nvSpPr>
        <p:spPr>
          <a:xfrm>
            <a:off x="0" y="26670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5000" i="1" baseline="30000" dirty="0">
                <a:solidFill>
                  <a:schemeClr val="bg1"/>
                </a:solidFill>
                <a:latin typeface="Times"/>
                <a:cs typeface="Times"/>
              </a:rPr>
              <a:t>Olen tuli. Olen jää. Olen myrsky. </a:t>
            </a:r>
          </a:p>
          <a:p>
            <a:pPr algn="ctr"/>
            <a:r>
              <a:rPr lang="fi-FI" sz="5000" i="1" baseline="30000" dirty="0">
                <a:solidFill>
                  <a:schemeClr val="bg1"/>
                </a:solidFill>
                <a:latin typeface="Times"/>
                <a:cs typeface="Times"/>
              </a:rPr>
              <a:t>Olen tyven. Olen luja ja herkkä. </a:t>
            </a:r>
          </a:p>
          <a:p>
            <a:pPr algn="ctr"/>
            <a:r>
              <a:rPr lang="fi-FI" sz="5000" i="1" baseline="30000" dirty="0">
                <a:solidFill>
                  <a:schemeClr val="bg1"/>
                </a:solidFill>
                <a:latin typeface="Times"/>
                <a:cs typeface="Times"/>
              </a:rPr>
              <a:t>Olen pohjoista tekoa.</a:t>
            </a:r>
          </a:p>
          <a:p>
            <a:pPr algn="ctr"/>
            <a:endParaRPr lang="fi-FI" sz="5000" i="1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Kuva 9" descr="lapinamk_slogan_suomi_nega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6898" y="0"/>
            <a:ext cx="6610205" cy="3116689"/>
          </a:xfrm>
          <a:prstGeom prst="rect">
            <a:avLst/>
          </a:prstGeom>
        </p:spPr>
      </p:pic>
      <p:pic>
        <p:nvPicPr>
          <p:cNvPr id="12" name="Kuva 11" descr="lapinamk_slogan_suomi_bw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3614" y="137991"/>
            <a:ext cx="6574986" cy="3100082"/>
          </a:xfrm>
          <a:prstGeom prst="rect">
            <a:avLst/>
          </a:prstGeom>
        </p:spPr>
      </p:pic>
      <p:pic>
        <p:nvPicPr>
          <p:cNvPr id="13" name="Kuva 12" descr="lapinamk_rgb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81399" y="5238418"/>
            <a:ext cx="1905001" cy="723239"/>
          </a:xfrm>
          <a:prstGeom prst="rect">
            <a:avLst/>
          </a:prstGeom>
        </p:spPr>
      </p:pic>
      <p:sp>
        <p:nvSpPr>
          <p:cNvPr id="8" name="Tekstiruutu 7"/>
          <p:cNvSpPr txBox="1"/>
          <p:nvPr userDrawn="1"/>
        </p:nvSpPr>
        <p:spPr>
          <a:xfrm>
            <a:off x="0" y="26670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5000" i="1" baseline="30000" dirty="0">
                <a:solidFill>
                  <a:schemeClr val="tx2"/>
                </a:solidFill>
                <a:latin typeface="Times"/>
                <a:cs typeface="Times"/>
              </a:rPr>
              <a:t>Olen tuli. Olen jää. Olen myrsky. </a:t>
            </a:r>
          </a:p>
          <a:p>
            <a:pPr algn="ctr"/>
            <a:r>
              <a:rPr lang="fi-FI" sz="5000" i="1" baseline="30000" dirty="0">
                <a:solidFill>
                  <a:schemeClr val="tx2"/>
                </a:solidFill>
                <a:latin typeface="Times"/>
                <a:cs typeface="Times"/>
              </a:rPr>
              <a:t>Olen tyven. Olen luja ja herkkä. </a:t>
            </a:r>
          </a:p>
          <a:p>
            <a:pPr algn="ctr"/>
            <a:r>
              <a:rPr lang="fi-FI" sz="5000" i="1" baseline="30000" dirty="0">
                <a:solidFill>
                  <a:schemeClr val="tx2"/>
                </a:solidFill>
                <a:latin typeface="Times"/>
                <a:cs typeface="Times"/>
              </a:rPr>
              <a:t>Olen pohjoista tekoa.</a:t>
            </a:r>
            <a:endParaRPr lang="fi-FI" sz="5000" i="1" baseline="30000">
              <a:solidFill>
                <a:schemeClr val="tx2"/>
              </a:solidFill>
              <a:latin typeface="Times"/>
              <a:cs typeface="Times"/>
            </a:endParaRPr>
          </a:p>
          <a:p>
            <a:pPr algn="ctr"/>
            <a:endParaRPr lang="fi-FI" sz="5000" i="1" dirty="0">
              <a:solidFill>
                <a:schemeClr val="tx2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Muokkaa</a:t>
            </a:r>
            <a:r>
              <a:rPr lang="en-US" dirty="0"/>
              <a:t> </a:t>
            </a:r>
            <a:r>
              <a:rPr lang="en-US" dirty="0" err="1"/>
              <a:t>perustyylejä</a:t>
            </a:r>
            <a:r>
              <a:rPr lang="en-US" dirty="0"/>
              <a:t> </a:t>
            </a:r>
            <a:r>
              <a:rPr lang="en-US" dirty="0" err="1"/>
              <a:t>osoitt</a:t>
            </a:r>
            <a:r>
              <a:rPr lang="en-US" dirty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Muokkaa</a:t>
            </a:r>
            <a:r>
              <a:rPr lang="en-US" dirty="0"/>
              <a:t> </a:t>
            </a:r>
            <a:r>
              <a:rPr lang="en-US" dirty="0" err="1"/>
              <a:t>tekstin</a:t>
            </a:r>
            <a:r>
              <a:rPr lang="en-US" dirty="0"/>
              <a:t> </a:t>
            </a:r>
            <a:r>
              <a:rPr lang="en-US" dirty="0" err="1"/>
              <a:t>perustyylejä</a:t>
            </a:r>
            <a:r>
              <a:rPr lang="en-US" dirty="0"/>
              <a:t> </a:t>
            </a:r>
            <a:r>
              <a:rPr lang="en-US" dirty="0" err="1"/>
              <a:t>osoittamalla</a:t>
            </a:r>
            <a:endParaRPr lang="en-US" dirty="0"/>
          </a:p>
          <a:p>
            <a:pPr lvl="1"/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2"/>
            <a:r>
              <a:rPr lang="en-US" dirty="0" err="1"/>
              <a:t>kolmas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3"/>
            <a:r>
              <a:rPr lang="en-US" dirty="0" err="1"/>
              <a:t>neljäs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4"/>
            <a:r>
              <a:rPr lang="en-US" dirty="0" err="1"/>
              <a:t>viides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DC0C862A-ACAE-1A4E-B838-2D512CB1807A}" type="datetimeFigureOut">
              <a:rPr lang="fi-FI" smtClean="0"/>
              <a:pPr/>
              <a:t>25.1.2017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3434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8C224359-7DE4-D643-8BC0-906810CA0F4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 descr="lapinamk_rgb.png"/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5791200" y="6014176"/>
            <a:ext cx="1821201" cy="691424"/>
          </a:xfrm>
          <a:prstGeom prst="rect">
            <a:avLst/>
          </a:prstGeom>
        </p:spPr>
      </p:pic>
      <p:sp>
        <p:nvSpPr>
          <p:cNvPr id="11" name="Alaotsikko 2"/>
          <p:cNvSpPr txBox="1">
            <a:spLocks/>
          </p:cNvSpPr>
          <p:nvPr userDrawn="1"/>
        </p:nvSpPr>
        <p:spPr>
          <a:xfrm>
            <a:off x="7315200" y="6340475"/>
            <a:ext cx="18288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>
                <a:solidFill>
                  <a:srgbClr val="FF50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FF402B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www.lapinamk.fi</a:t>
            </a:r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srgbClr val="FF402B"/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i="0" kern="1200">
          <a:solidFill>
            <a:schemeClr val="tx1">
              <a:lumMod val="65000"/>
              <a:lumOff val="35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-108520" y="6021288"/>
            <a:ext cx="9433048" cy="1008112"/>
          </a:xfrm>
          <a:prstGeom prst="rect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7" name="Ryhmä 6"/>
          <p:cNvGrpSpPr/>
          <p:nvPr/>
        </p:nvGrpSpPr>
        <p:grpSpPr>
          <a:xfrm>
            <a:off x="26376" y="6063356"/>
            <a:ext cx="8915395" cy="777060"/>
            <a:chOff x="0" y="6080940"/>
            <a:chExt cx="8915395" cy="777060"/>
          </a:xfrm>
        </p:grpSpPr>
        <p:pic>
          <p:nvPicPr>
            <p:cNvPr id="8" name="Kuva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98524"/>
              <a:ext cx="4835769" cy="759476"/>
            </a:xfrm>
            <a:prstGeom prst="rect">
              <a:avLst/>
            </a:prstGeom>
          </p:spPr>
        </p:pic>
        <p:pic>
          <p:nvPicPr>
            <p:cNvPr id="9" name="Kuva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403" y="6080940"/>
              <a:ext cx="822951" cy="759476"/>
            </a:xfrm>
            <a:prstGeom prst="rect">
              <a:avLst/>
            </a:prstGeom>
          </p:spPr>
        </p:pic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13654" y="6083102"/>
              <a:ext cx="1401741" cy="75731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86672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Tarjoaa toimijalle mahdollisuuden nähdä oma palvelu autenttisen asiakkaan silmin</a:t>
            </a:r>
          </a:p>
          <a:p>
            <a:r>
              <a:rPr lang="fi-FI" dirty="0"/>
              <a:t>Pääasiassa kansainvälisistä opiskelijoista koottu tiimi tekee testiasiakas- arvioinnin toimijan palvelun/tuotteen nykytilasta</a:t>
            </a:r>
          </a:p>
          <a:p>
            <a:r>
              <a:rPr lang="fi-FI" dirty="0"/>
              <a:t>Arvioinneista opiskelijat tuottavat toimijakohtaiset yhteenvedot ja kehittämisehdotukset toimijalle</a:t>
            </a:r>
          </a:p>
          <a:p>
            <a:r>
              <a:rPr lang="fi-FI" dirty="0"/>
              <a:t>Opiskelijat räätälöivät toimijoiden tarpeisiin </a:t>
            </a:r>
            <a:r>
              <a:rPr lang="fi-FI" dirty="0" err="1"/>
              <a:t>mystery</a:t>
            </a:r>
            <a:r>
              <a:rPr lang="fi-FI" dirty="0"/>
              <a:t> </a:t>
            </a:r>
            <a:r>
              <a:rPr lang="fi-FI" dirty="0" err="1"/>
              <a:t>shopping</a:t>
            </a:r>
            <a:r>
              <a:rPr lang="fi-FI" dirty="0"/>
              <a:t>- työkalut (palvelupolku, fiilismittari ja loppuraportti)</a:t>
            </a:r>
          </a:p>
          <a:p>
            <a:r>
              <a:rPr lang="fi-FI" dirty="0"/>
              <a:t>Palvelupolku avaa palvelun eri vaiheet, joita opiskelijat arvioivat toimijakohtaisesti. Fiilismittari kuvaa testiasiakkaan palvelukokemusta eri vaiheissa palvelupolkua ja loppuraportti summaa kehittämisehdotukset konkreettiseen muotoon.</a:t>
            </a:r>
          </a:p>
          <a:p>
            <a:r>
              <a:rPr lang="fi-FI" dirty="0"/>
              <a:t>Hinta: 60€+alv. per toimija (</a:t>
            </a:r>
            <a:r>
              <a:rPr lang="fi-FI" dirty="0" err="1"/>
              <a:t>max</a:t>
            </a:r>
            <a:r>
              <a:rPr lang="fi-FI" dirty="0"/>
              <a:t>. 7 toimijaa mukaan)</a:t>
            </a:r>
          </a:p>
        </p:txBody>
      </p:sp>
      <p:sp>
        <p:nvSpPr>
          <p:cNvPr id="8" name="Alaotsikko 7"/>
          <p:cNvSpPr>
            <a:spLocks noGrp="1"/>
          </p:cNvSpPr>
          <p:nvPr>
            <p:ph type="subTitle" idx="13"/>
          </p:nvPr>
        </p:nvSpPr>
        <p:spPr>
          <a:xfrm>
            <a:off x="457200" y="113184"/>
            <a:ext cx="8229600" cy="795536"/>
          </a:xfrm>
        </p:spPr>
        <p:txBody>
          <a:bodyPr/>
          <a:lstStyle/>
          <a:p>
            <a:r>
              <a:rPr lang="fi-FI" dirty="0"/>
              <a:t>Toimenpide 5: </a:t>
            </a:r>
            <a:r>
              <a:rPr lang="fi-FI" dirty="0" err="1"/>
              <a:t>Mystery</a:t>
            </a:r>
            <a:r>
              <a:rPr lang="fi-FI" dirty="0"/>
              <a:t> </a:t>
            </a:r>
            <a:r>
              <a:rPr lang="fi-FI" dirty="0" err="1"/>
              <a:t>shopping</a:t>
            </a:r>
            <a:endParaRPr lang="fi-FI" dirty="0"/>
          </a:p>
        </p:txBody>
      </p:sp>
      <p:grpSp>
        <p:nvGrpSpPr>
          <p:cNvPr id="5" name="Ryhmä 4"/>
          <p:cNvGrpSpPr/>
          <p:nvPr/>
        </p:nvGrpSpPr>
        <p:grpSpPr>
          <a:xfrm>
            <a:off x="179512" y="6065182"/>
            <a:ext cx="5481728" cy="501352"/>
            <a:chOff x="0" y="6080940"/>
            <a:chExt cx="8915395" cy="777060"/>
          </a:xfrm>
        </p:grpSpPr>
        <p:pic>
          <p:nvPicPr>
            <p:cNvPr id="9" name="Kuv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98524"/>
              <a:ext cx="4835769" cy="759476"/>
            </a:xfrm>
            <a:prstGeom prst="rect">
              <a:avLst/>
            </a:prstGeom>
          </p:spPr>
        </p:pic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403" y="6080940"/>
              <a:ext cx="822951" cy="759476"/>
            </a:xfrm>
            <a:prstGeom prst="rect">
              <a:avLst/>
            </a:prstGeom>
          </p:spPr>
        </p:pic>
        <p:pic>
          <p:nvPicPr>
            <p:cNvPr id="11" name="Kuva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13654" y="6083102"/>
              <a:ext cx="1401741" cy="7573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36682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86672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Tarjoaa toimijalle valmiudet selvitä yleisimmistä asiakaspalvelutilanteista englannin kielellä</a:t>
            </a:r>
          </a:p>
          <a:p>
            <a:r>
              <a:rPr lang="fi-FI" dirty="0"/>
              <a:t>Pääasiassa kansainvälisistä opiskelijoista koottu tiimi kartoittaa toimijan nykytilanteen</a:t>
            </a:r>
          </a:p>
          <a:p>
            <a:r>
              <a:rPr lang="fi-FI" dirty="0"/>
              <a:t>Toimijoille järjestetään koulutuspäivä, jossa harjoitellaan sanastoa ja käydään lävitse kirjallisia dokumentteja, joiden oikeakielisyys ja selväsanaisuus voidaan tarkistaa kouluttajan kanssa</a:t>
            </a:r>
          </a:p>
          <a:p>
            <a:r>
              <a:rPr lang="fi-FI" dirty="0"/>
              <a:t>Opiskelijat luovat palvelunkuvauksen englanniksi toimijan käytettäväksi</a:t>
            </a:r>
          </a:p>
          <a:p>
            <a:r>
              <a:rPr lang="fi-FI" dirty="0"/>
              <a:t>Lisäksi toimijalla on mahdollisuus saada apua tiettyyn, juuri toimijan toimintaan liittyvään käännöstyöhön</a:t>
            </a:r>
          </a:p>
          <a:p>
            <a:r>
              <a:rPr lang="fi-FI" dirty="0"/>
              <a:t>Hinta: 60€+alv. per toimija (</a:t>
            </a:r>
            <a:r>
              <a:rPr lang="fi-FI" dirty="0" err="1"/>
              <a:t>max</a:t>
            </a:r>
            <a:r>
              <a:rPr lang="fi-FI" dirty="0"/>
              <a:t>. 7 toimijaa mukaan)</a:t>
            </a:r>
          </a:p>
        </p:txBody>
      </p:sp>
      <p:sp>
        <p:nvSpPr>
          <p:cNvPr id="8" name="Alaotsikko 7"/>
          <p:cNvSpPr>
            <a:spLocks noGrp="1"/>
          </p:cNvSpPr>
          <p:nvPr>
            <p:ph type="subTitle" idx="13"/>
          </p:nvPr>
        </p:nvSpPr>
        <p:spPr>
          <a:xfrm>
            <a:off x="457200" y="113184"/>
            <a:ext cx="8229600" cy="795536"/>
          </a:xfrm>
        </p:spPr>
        <p:txBody>
          <a:bodyPr/>
          <a:lstStyle/>
          <a:p>
            <a:r>
              <a:rPr lang="fi-FI" dirty="0"/>
              <a:t>Toimenpide 6: Asiakaspalvelu englanniksi</a:t>
            </a:r>
          </a:p>
        </p:txBody>
      </p:sp>
      <p:grpSp>
        <p:nvGrpSpPr>
          <p:cNvPr id="5" name="Ryhmä 4"/>
          <p:cNvGrpSpPr/>
          <p:nvPr/>
        </p:nvGrpSpPr>
        <p:grpSpPr>
          <a:xfrm>
            <a:off x="179512" y="6065182"/>
            <a:ext cx="5481728" cy="501352"/>
            <a:chOff x="0" y="6080940"/>
            <a:chExt cx="8915395" cy="777060"/>
          </a:xfrm>
        </p:grpSpPr>
        <p:pic>
          <p:nvPicPr>
            <p:cNvPr id="9" name="Kuv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98524"/>
              <a:ext cx="4835769" cy="759476"/>
            </a:xfrm>
            <a:prstGeom prst="rect">
              <a:avLst/>
            </a:prstGeom>
          </p:spPr>
        </p:pic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403" y="6080940"/>
              <a:ext cx="822951" cy="759476"/>
            </a:xfrm>
            <a:prstGeom prst="rect">
              <a:avLst/>
            </a:prstGeom>
          </p:spPr>
        </p:pic>
        <p:pic>
          <p:nvPicPr>
            <p:cNvPr id="11" name="Kuva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13654" y="6083102"/>
              <a:ext cx="1401741" cy="7573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9226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86672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Mukaan pääsee ilmoittamalla oma halukkuutesi Lapin </a:t>
            </a:r>
            <a:r>
              <a:rPr lang="fi-FI" dirty="0" err="1"/>
              <a:t>AMKin</a:t>
            </a:r>
            <a:r>
              <a:rPr lang="fi-FI" dirty="0"/>
              <a:t> projektipäällikölle, Juhamatti </a:t>
            </a:r>
            <a:r>
              <a:rPr lang="fi-FI" dirty="0" err="1"/>
              <a:t>Konttaniemelle</a:t>
            </a:r>
            <a:endParaRPr lang="fi-FI" dirty="0"/>
          </a:p>
          <a:p>
            <a:r>
              <a:rPr lang="fi-FI" dirty="0"/>
              <a:t>Tärkeintä on tietää, mihin toimenpiteisiin haluaisit lähteä mukaan</a:t>
            </a:r>
          </a:p>
          <a:p>
            <a:r>
              <a:rPr lang="fi-FI" dirty="0"/>
              <a:t>Rajausta ei ole, voi valita vain yhden tai sitten vaikka kaikki (tai siltä väliltä) </a:t>
            </a:r>
            <a:r>
              <a:rPr lang="fi-FI" dirty="0">
                <a:sym typeface="Wingdings" panose="05000000000000000000" pitchFamily="2" charset="2"/>
              </a:rPr>
              <a:t></a:t>
            </a:r>
          </a:p>
          <a:p>
            <a:r>
              <a:rPr lang="fi-FI" dirty="0">
                <a:sym typeface="Wingdings" panose="05000000000000000000" pitchFamily="2" charset="2"/>
              </a:rPr>
              <a:t>Lopullisen valinnan toimenpiteisiin pääsijöistä tekee Outokaira </a:t>
            </a:r>
            <a:r>
              <a:rPr lang="fi-FI" dirty="0" err="1">
                <a:sym typeface="Wingdings" panose="05000000000000000000" pitchFamily="2" charset="2"/>
              </a:rPr>
              <a:t>tuottamhan</a:t>
            </a:r>
            <a:r>
              <a:rPr lang="fi-FI" dirty="0">
                <a:sym typeface="Wingdings" panose="05000000000000000000" pitchFamily="2" charset="2"/>
              </a:rPr>
              <a:t> ry:n </a:t>
            </a:r>
            <a:r>
              <a:rPr lang="fi-FI" dirty="0" err="1">
                <a:sym typeface="Wingdings" panose="05000000000000000000" pitchFamily="2" charset="2"/>
              </a:rPr>
              <a:t>tj</a:t>
            </a:r>
            <a:r>
              <a:rPr lang="fi-FI" dirty="0">
                <a:sym typeface="Wingdings" panose="05000000000000000000" pitchFamily="2" charset="2"/>
              </a:rPr>
              <a:t> ja AMK:n väki</a:t>
            </a:r>
          </a:p>
          <a:p>
            <a:r>
              <a:rPr lang="fi-FI" dirty="0">
                <a:sym typeface="Wingdings" panose="05000000000000000000" pitchFamily="2" charset="2"/>
              </a:rPr>
              <a:t>Toimenpiteet pyritään toteuttamaan jo kevään 2017 aikana mutta viimeistään syyskuun 2017 loppuun mennessä</a:t>
            </a:r>
            <a:endParaRPr lang="fi-FI" dirty="0"/>
          </a:p>
          <a:p>
            <a:r>
              <a:rPr lang="fi-FI" dirty="0" err="1"/>
              <a:t>Juhamatin</a:t>
            </a:r>
            <a:r>
              <a:rPr lang="fi-FI" dirty="0"/>
              <a:t> yhteystiedot:</a:t>
            </a:r>
          </a:p>
          <a:p>
            <a:pPr lvl="1"/>
            <a:r>
              <a:rPr lang="fi-FI" dirty="0"/>
              <a:t>Puh: 040 6526 155</a:t>
            </a:r>
          </a:p>
          <a:p>
            <a:pPr lvl="1"/>
            <a:r>
              <a:rPr lang="fi-FI" dirty="0"/>
              <a:t>S-posti: juhamatti.konttaniemi@lapinamk.fi</a:t>
            </a:r>
          </a:p>
        </p:txBody>
      </p:sp>
      <p:sp>
        <p:nvSpPr>
          <p:cNvPr id="8" name="Alaotsikko 7"/>
          <p:cNvSpPr>
            <a:spLocks noGrp="1"/>
          </p:cNvSpPr>
          <p:nvPr>
            <p:ph type="subTitle" idx="13"/>
          </p:nvPr>
        </p:nvSpPr>
        <p:spPr>
          <a:xfrm>
            <a:off x="457200" y="113184"/>
            <a:ext cx="8229600" cy="795536"/>
          </a:xfrm>
        </p:spPr>
        <p:txBody>
          <a:bodyPr/>
          <a:lstStyle/>
          <a:p>
            <a:r>
              <a:rPr lang="fi-FI" dirty="0"/>
              <a:t>Miten pääsen mukaan toimenpiteisiin?</a:t>
            </a:r>
          </a:p>
        </p:txBody>
      </p:sp>
      <p:grpSp>
        <p:nvGrpSpPr>
          <p:cNvPr id="5" name="Ryhmä 4"/>
          <p:cNvGrpSpPr/>
          <p:nvPr/>
        </p:nvGrpSpPr>
        <p:grpSpPr>
          <a:xfrm>
            <a:off x="179512" y="6065182"/>
            <a:ext cx="5481728" cy="501352"/>
            <a:chOff x="0" y="6080940"/>
            <a:chExt cx="8915395" cy="777060"/>
          </a:xfrm>
        </p:grpSpPr>
        <p:pic>
          <p:nvPicPr>
            <p:cNvPr id="9" name="Kuv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98524"/>
              <a:ext cx="4835769" cy="759476"/>
            </a:xfrm>
            <a:prstGeom prst="rect">
              <a:avLst/>
            </a:prstGeom>
          </p:spPr>
        </p:pic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403" y="6080940"/>
              <a:ext cx="822951" cy="759476"/>
            </a:xfrm>
            <a:prstGeom prst="rect">
              <a:avLst/>
            </a:prstGeom>
          </p:spPr>
        </p:pic>
        <p:pic>
          <p:nvPicPr>
            <p:cNvPr id="11" name="Kuva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13654" y="6083102"/>
              <a:ext cx="1401741" cy="7573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1057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-108520" y="6021288"/>
            <a:ext cx="9433048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8" name="Ryhmä 7"/>
          <p:cNvGrpSpPr/>
          <p:nvPr/>
        </p:nvGrpSpPr>
        <p:grpSpPr>
          <a:xfrm>
            <a:off x="26376" y="6063356"/>
            <a:ext cx="8915395" cy="777060"/>
            <a:chOff x="0" y="6080940"/>
            <a:chExt cx="8915395" cy="777060"/>
          </a:xfrm>
        </p:grpSpPr>
        <p:pic>
          <p:nvPicPr>
            <p:cNvPr id="9" name="Kuv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98524"/>
              <a:ext cx="4835769" cy="759476"/>
            </a:xfrm>
            <a:prstGeom prst="rect">
              <a:avLst/>
            </a:prstGeom>
          </p:spPr>
        </p:pic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403" y="6080940"/>
              <a:ext cx="822951" cy="759476"/>
            </a:xfrm>
            <a:prstGeom prst="rect">
              <a:avLst/>
            </a:prstGeom>
          </p:spPr>
        </p:pic>
        <p:pic>
          <p:nvPicPr>
            <p:cNvPr id="11" name="Kuva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13654" y="6083102"/>
              <a:ext cx="1401741" cy="75731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8680"/>
          </a:xfrm>
        </p:spPr>
        <p:txBody>
          <a:bodyPr>
            <a:normAutofit fontScale="90000"/>
          </a:bodyPr>
          <a:lstStyle/>
          <a:p>
            <a:r>
              <a:rPr lang="fi-FI" dirty="0"/>
              <a:t>MAKEA</a:t>
            </a:r>
            <a:br>
              <a:rPr lang="fi-FI" dirty="0"/>
            </a:br>
            <a:r>
              <a:rPr lang="fi-FI" dirty="0"/>
              <a:t>(Markkinointiratkaisut Kehittyvät Avullamme)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230488"/>
          </a:xfrm>
        </p:spPr>
        <p:txBody>
          <a:bodyPr/>
          <a:lstStyle/>
          <a:p>
            <a:r>
              <a:rPr lang="fi-FI" dirty="0"/>
              <a:t>MAKEA on Lapin </a:t>
            </a:r>
            <a:r>
              <a:rPr lang="fi-FI" dirty="0" err="1"/>
              <a:t>AMKin</a:t>
            </a:r>
            <a:r>
              <a:rPr lang="fi-FI" dirty="0"/>
              <a:t> koordinoima toimenpidekokonaisuus Outokaira </a:t>
            </a:r>
            <a:r>
              <a:rPr lang="fi-FI" dirty="0" err="1"/>
              <a:t>tuottamhan</a:t>
            </a:r>
            <a:r>
              <a:rPr lang="fi-FI" dirty="0"/>
              <a:t> ry:n teemahankkeessa </a:t>
            </a:r>
            <a:r>
              <a:rPr lang="fi-FI" dirty="0" err="1"/>
              <a:t>Meän</a:t>
            </a:r>
            <a:r>
              <a:rPr lang="fi-FI" dirty="0"/>
              <a:t> </a:t>
            </a:r>
            <a:r>
              <a:rPr lang="fi-FI" dirty="0" err="1"/>
              <a:t>taijot</a:t>
            </a:r>
            <a:r>
              <a:rPr lang="fi-FI" dirty="0"/>
              <a:t> ja porinat</a:t>
            </a:r>
          </a:p>
          <a:p>
            <a:r>
              <a:rPr lang="fi-FI" dirty="0"/>
              <a:t>MAKEA koostuu 6 toimenpiteestä, joiden avulla Outokairan alueen matkailutoimija voi kehittää markkinointiratkaisujaan Lapin </a:t>
            </a:r>
            <a:r>
              <a:rPr lang="fi-FI" dirty="0" err="1"/>
              <a:t>AMKin</a:t>
            </a:r>
            <a:r>
              <a:rPr lang="fi-FI" dirty="0"/>
              <a:t> avulla</a:t>
            </a:r>
          </a:p>
        </p:txBody>
      </p:sp>
      <p:sp>
        <p:nvSpPr>
          <p:cNvPr id="8" name="Alaotsikko 7"/>
          <p:cNvSpPr>
            <a:spLocks noGrp="1"/>
          </p:cNvSpPr>
          <p:nvPr>
            <p:ph type="subTitle" idx="13"/>
          </p:nvPr>
        </p:nvSpPr>
        <p:spPr>
          <a:xfrm>
            <a:off x="457200" y="113184"/>
            <a:ext cx="8229600" cy="795536"/>
          </a:xfrm>
        </p:spPr>
        <p:txBody>
          <a:bodyPr/>
          <a:lstStyle/>
          <a:p>
            <a:r>
              <a:rPr lang="fi-FI" dirty="0" err="1"/>
              <a:t>Meän</a:t>
            </a:r>
            <a:r>
              <a:rPr lang="fi-FI" dirty="0"/>
              <a:t> taiot ja porinat- teemahanke</a:t>
            </a:r>
          </a:p>
        </p:txBody>
      </p:sp>
      <p:grpSp>
        <p:nvGrpSpPr>
          <p:cNvPr id="5" name="Ryhmä 4"/>
          <p:cNvGrpSpPr/>
          <p:nvPr/>
        </p:nvGrpSpPr>
        <p:grpSpPr>
          <a:xfrm>
            <a:off x="179512" y="6065182"/>
            <a:ext cx="5481728" cy="501352"/>
            <a:chOff x="0" y="6080940"/>
            <a:chExt cx="8915395" cy="777060"/>
          </a:xfrm>
        </p:grpSpPr>
        <p:pic>
          <p:nvPicPr>
            <p:cNvPr id="9" name="Kuv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98524"/>
              <a:ext cx="4835769" cy="759476"/>
            </a:xfrm>
            <a:prstGeom prst="rect">
              <a:avLst/>
            </a:prstGeom>
          </p:spPr>
        </p:pic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403" y="6080940"/>
              <a:ext cx="822951" cy="759476"/>
            </a:xfrm>
            <a:prstGeom prst="rect">
              <a:avLst/>
            </a:prstGeom>
          </p:spPr>
        </p:pic>
        <p:pic>
          <p:nvPicPr>
            <p:cNvPr id="11" name="Kuva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13654" y="6083102"/>
              <a:ext cx="1401741" cy="75731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8680"/>
          </a:xfrm>
        </p:spPr>
        <p:txBody>
          <a:bodyPr>
            <a:normAutofit fontScale="90000"/>
          </a:bodyPr>
          <a:lstStyle/>
          <a:p>
            <a:r>
              <a:rPr lang="fi-FI" dirty="0"/>
              <a:t>MAKEA</a:t>
            </a:r>
            <a:br>
              <a:rPr lang="fi-FI" dirty="0"/>
            </a:br>
            <a:r>
              <a:rPr lang="fi-FI" dirty="0"/>
              <a:t>(Markkinointiratkaisut Kehittyvät Avullamme)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230488"/>
          </a:xfrm>
        </p:spPr>
        <p:txBody>
          <a:bodyPr/>
          <a:lstStyle/>
          <a:p>
            <a:r>
              <a:rPr lang="fi-FI" dirty="0"/>
              <a:t>Toimenpiteet toteuttaa Lapin </a:t>
            </a:r>
            <a:r>
              <a:rPr lang="fi-FI" dirty="0" err="1"/>
              <a:t>AMKin</a:t>
            </a:r>
            <a:r>
              <a:rPr lang="fi-FI" dirty="0"/>
              <a:t> Kaupan ja Kulttuurin osaamisalan opiskelijat (mukana myös </a:t>
            </a:r>
            <a:r>
              <a:rPr lang="fi-FI" dirty="0" err="1"/>
              <a:t>kv</a:t>
            </a:r>
            <a:r>
              <a:rPr lang="fi-FI" dirty="0"/>
              <a:t>-opiskelijat)</a:t>
            </a:r>
          </a:p>
          <a:p>
            <a:r>
              <a:rPr lang="fi-FI" dirty="0"/>
              <a:t>Ohjaajina ja kouluttajina toimivat asiantuntijat Lapin </a:t>
            </a:r>
            <a:r>
              <a:rPr lang="fi-FI" dirty="0" err="1"/>
              <a:t>AMKin</a:t>
            </a:r>
            <a:r>
              <a:rPr lang="fi-FI" dirty="0"/>
              <a:t> organisaatiosta (projektipäällikkö Juhamatti Konttaniemi sekä asiantuntijaopettajat) </a:t>
            </a:r>
          </a:p>
        </p:txBody>
      </p:sp>
      <p:sp>
        <p:nvSpPr>
          <p:cNvPr id="8" name="Alaotsikko 7"/>
          <p:cNvSpPr>
            <a:spLocks noGrp="1"/>
          </p:cNvSpPr>
          <p:nvPr>
            <p:ph type="subTitle" idx="13"/>
          </p:nvPr>
        </p:nvSpPr>
        <p:spPr>
          <a:xfrm>
            <a:off x="457200" y="113184"/>
            <a:ext cx="8229600" cy="795536"/>
          </a:xfrm>
        </p:spPr>
        <p:txBody>
          <a:bodyPr/>
          <a:lstStyle/>
          <a:p>
            <a:r>
              <a:rPr lang="fi-FI" dirty="0" err="1"/>
              <a:t>Meän</a:t>
            </a:r>
            <a:r>
              <a:rPr lang="fi-FI" dirty="0"/>
              <a:t> taiot ja porinat- teemahanke</a:t>
            </a:r>
          </a:p>
        </p:txBody>
      </p:sp>
      <p:grpSp>
        <p:nvGrpSpPr>
          <p:cNvPr id="5" name="Ryhmä 4"/>
          <p:cNvGrpSpPr/>
          <p:nvPr/>
        </p:nvGrpSpPr>
        <p:grpSpPr>
          <a:xfrm>
            <a:off x="179512" y="6065182"/>
            <a:ext cx="5481728" cy="501352"/>
            <a:chOff x="0" y="6080940"/>
            <a:chExt cx="8915395" cy="777060"/>
          </a:xfrm>
        </p:grpSpPr>
        <p:pic>
          <p:nvPicPr>
            <p:cNvPr id="9" name="Kuv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98524"/>
              <a:ext cx="4835769" cy="759476"/>
            </a:xfrm>
            <a:prstGeom prst="rect">
              <a:avLst/>
            </a:prstGeom>
          </p:spPr>
        </p:pic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403" y="6080940"/>
              <a:ext cx="822951" cy="759476"/>
            </a:xfrm>
            <a:prstGeom prst="rect">
              <a:avLst/>
            </a:prstGeom>
          </p:spPr>
        </p:pic>
        <p:pic>
          <p:nvPicPr>
            <p:cNvPr id="11" name="Kuva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13654" y="6083102"/>
              <a:ext cx="1401741" cy="7573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12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8680"/>
          </a:xfrm>
        </p:spPr>
        <p:txBody>
          <a:bodyPr>
            <a:normAutofit fontScale="90000"/>
          </a:bodyPr>
          <a:lstStyle/>
          <a:p>
            <a:r>
              <a:rPr lang="fi-FI" dirty="0"/>
              <a:t>MAKEA</a:t>
            </a:r>
            <a:br>
              <a:rPr lang="fi-FI" dirty="0"/>
            </a:br>
            <a:r>
              <a:rPr lang="fi-FI" dirty="0"/>
              <a:t>(Markkinointiratkaisut Kehittyvät Avullamme)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230488"/>
          </a:xfrm>
        </p:spPr>
        <p:txBody>
          <a:bodyPr/>
          <a:lstStyle/>
          <a:p>
            <a:r>
              <a:rPr lang="fi-FI" dirty="0"/>
              <a:t>Jokaiseen toimenpiteeseen kuuluu opiskelijoiden tekemä alkukartoitus toimijan nykytilanteesta sekä kehittämisehdotukset, jotka tullaan </a:t>
            </a:r>
            <a:r>
              <a:rPr lang="fi-FI" dirty="0" err="1"/>
              <a:t>esitelemään</a:t>
            </a:r>
            <a:r>
              <a:rPr lang="fi-FI" dirty="0"/>
              <a:t> toimijalle paikan päällä</a:t>
            </a:r>
          </a:p>
          <a:p>
            <a:r>
              <a:rPr lang="fi-FI" dirty="0"/>
              <a:t>Lisäksi myös paljon muuta, nämä eriteltynä tarkemmin toimenpiteiden omissa dioissa</a:t>
            </a:r>
          </a:p>
          <a:p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3"/>
          </p:nvPr>
        </p:nvSpPr>
        <p:spPr>
          <a:xfrm>
            <a:off x="457200" y="113184"/>
            <a:ext cx="8229600" cy="795536"/>
          </a:xfrm>
        </p:spPr>
        <p:txBody>
          <a:bodyPr/>
          <a:lstStyle/>
          <a:p>
            <a:r>
              <a:rPr lang="fi-FI" dirty="0" err="1"/>
              <a:t>Meän</a:t>
            </a:r>
            <a:r>
              <a:rPr lang="fi-FI" dirty="0"/>
              <a:t> taiot ja porinat- teemahanke</a:t>
            </a:r>
          </a:p>
        </p:txBody>
      </p:sp>
      <p:grpSp>
        <p:nvGrpSpPr>
          <p:cNvPr id="5" name="Ryhmä 4"/>
          <p:cNvGrpSpPr/>
          <p:nvPr/>
        </p:nvGrpSpPr>
        <p:grpSpPr>
          <a:xfrm>
            <a:off x="179512" y="6065182"/>
            <a:ext cx="5481728" cy="501352"/>
            <a:chOff x="0" y="6080940"/>
            <a:chExt cx="8915395" cy="777060"/>
          </a:xfrm>
        </p:grpSpPr>
        <p:pic>
          <p:nvPicPr>
            <p:cNvPr id="9" name="Kuv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98524"/>
              <a:ext cx="4835769" cy="759476"/>
            </a:xfrm>
            <a:prstGeom prst="rect">
              <a:avLst/>
            </a:prstGeom>
          </p:spPr>
        </p:pic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403" y="6080940"/>
              <a:ext cx="822951" cy="759476"/>
            </a:xfrm>
            <a:prstGeom prst="rect">
              <a:avLst/>
            </a:prstGeom>
          </p:spPr>
        </p:pic>
        <p:pic>
          <p:nvPicPr>
            <p:cNvPr id="11" name="Kuva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13654" y="6083102"/>
              <a:ext cx="1401741" cy="7573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403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8680"/>
          </a:xfrm>
        </p:spPr>
        <p:txBody>
          <a:bodyPr>
            <a:normAutofit fontScale="90000"/>
          </a:bodyPr>
          <a:lstStyle/>
          <a:p>
            <a:r>
              <a:rPr lang="fi-FI" dirty="0"/>
              <a:t>MAKEA</a:t>
            </a:r>
            <a:br>
              <a:rPr lang="fi-FI" dirty="0"/>
            </a:br>
            <a:r>
              <a:rPr lang="fi-FI" dirty="0"/>
              <a:t>(Markkinointiratkaisut Kehittyvät Avullamme)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230488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Isompien lopputuotoksien oikeudet omistaa Outokaira </a:t>
            </a:r>
            <a:r>
              <a:rPr lang="fi-FI" dirty="0" err="1"/>
              <a:t>tuottamhan</a:t>
            </a:r>
            <a:r>
              <a:rPr lang="fi-FI" dirty="0"/>
              <a:t> ry, mutta heidän luvallaan niitä saa hyödyntää markkinoinnissa vapaasti</a:t>
            </a:r>
          </a:p>
          <a:p>
            <a:r>
              <a:rPr lang="fi-FI" dirty="0"/>
              <a:t>Outokaira </a:t>
            </a:r>
            <a:r>
              <a:rPr lang="fi-FI" dirty="0" err="1"/>
              <a:t>tuottamhan</a:t>
            </a:r>
            <a:r>
              <a:rPr lang="fi-FI" dirty="0"/>
              <a:t> ry:n </a:t>
            </a:r>
            <a:r>
              <a:rPr lang="fi-FI" dirty="0" err="1"/>
              <a:t>tj</a:t>
            </a:r>
            <a:r>
              <a:rPr lang="fi-FI" dirty="0"/>
              <a:t> ja AMK valitsevat yhdessä jokaiseen toimenpiteeseen 7 toimijaa hakijoiden joukosta</a:t>
            </a:r>
          </a:p>
          <a:p>
            <a:r>
              <a:rPr lang="fi-FI" dirty="0"/>
              <a:t>Toimenpiteiden omarahoitusosuus matkailutoimijoille on 60€+alv. per toimenpide</a:t>
            </a:r>
          </a:p>
          <a:p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3"/>
          </p:nvPr>
        </p:nvSpPr>
        <p:spPr>
          <a:xfrm>
            <a:off x="457200" y="113184"/>
            <a:ext cx="8229600" cy="795536"/>
          </a:xfrm>
        </p:spPr>
        <p:txBody>
          <a:bodyPr/>
          <a:lstStyle/>
          <a:p>
            <a:r>
              <a:rPr lang="fi-FI" dirty="0" err="1"/>
              <a:t>Meän</a:t>
            </a:r>
            <a:r>
              <a:rPr lang="fi-FI" dirty="0"/>
              <a:t> taiot ja porinat- teemahanke</a:t>
            </a:r>
          </a:p>
        </p:txBody>
      </p:sp>
      <p:grpSp>
        <p:nvGrpSpPr>
          <p:cNvPr id="5" name="Ryhmä 4"/>
          <p:cNvGrpSpPr/>
          <p:nvPr/>
        </p:nvGrpSpPr>
        <p:grpSpPr>
          <a:xfrm>
            <a:off x="179512" y="6065182"/>
            <a:ext cx="5481728" cy="501352"/>
            <a:chOff x="0" y="6080940"/>
            <a:chExt cx="8915395" cy="777060"/>
          </a:xfrm>
        </p:grpSpPr>
        <p:pic>
          <p:nvPicPr>
            <p:cNvPr id="9" name="Kuv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98524"/>
              <a:ext cx="4835769" cy="759476"/>
            </a:xfrm>
            <a:prstGeom prst="rect">
              <a:avLst/>
            </a:prstGeom>
          </p:spPr>
        </p:pic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403" y="6080940"/>
              <a:ext cx="822951" cy="759476"/>
            </a:xfrm>
            <a:prstGeom prst="rect">
              <a:avLst/>
            </a:prstGeom>
          </p:spPr>
        </p:pic>
        <p:pic>
          <p:nvPicPr>
            <p:cNvPr id="11" name="Kuva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13654" y="6083102"/>
              <a:ext cx="1401741" cy="7573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2972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86672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Tarjoaa mahdollisuuden uudistaa oma sosiaalisen median ilme ja näkyvyys kädestä pitäen- opastuksella</a:t>
            </a:r>
          </a:p>
          <a:p>
            <a:r>
              <a:rPr lang="fi-FI" dirty="0"/>
              <a:t>Monialainen opiskelijatiimi tekee alkukartoituksen matkailutoimijan nykytilasta</a:t>
            </a:r>
          </a:p>
          <a:p>
            <a:r>
              <a:rPr lang="fi-FI" dirty="0"/>
              <a:t>Kartoituksen jälkeen opiskelijatiimi tekee ehdotuksen kyseiselle toimijalle sopivista </a:t>
            </a:r>
            <a:r>
              <a:rPr lang="fi-FI" dirty="0" err="1"/>
              <a:t>somekanavista</a:t>
            </a:r>
            <a:endParaRPr lang="fi-FI" dirty="0"/>
          </a:p>
          <a:p>
            <a:r>
              <a:rPr lang="fi-FI" dirty="0"/>
              <a:t>Toimija valitsee sopivimmat kanavat, opiskelijat auttavat sivujen luonnissa ja antavat ylläpito-opastuksen</a:t>
            </a:r>
          </a:p>
          <a:p>
            <a:r>
              <a:rPr lang="fi-FI" dirty="0"/>
              <a:t>Sähköisen myynnin ja markkinoinnin toteutusmahdollisuudet käydään kattavasti läpi toimijan kanssa</a:t>
            </a:r>
          </a:p>
          <a:p>
            <a:r>
              <a:rPr lang="fi-FI" dirty="0"/>
              <a:t>Lisäksi toimijalla mahdollisuus henkilökohtaiseen sparraustuokioon kouluttajan kanssa</a:t>
            </a:r>
          </a:p>
          <a:p>
            <a:r>
              <a:rPr lang="fi-FI" dirty="0"/>
              <a:t>Isona lopputuotoksena tässä toimenpiteessä syntyy opas sosiaalisen median hyödyntämisestä Outokairan alueen matkailutoimijoille</a:t>
            </a:r>
          </a:p>
          <a:p>
            <a:r>
              <a:rPr lang="fi-FI" dirty="0"/>
              <a:t>Hinta: 60€+alv. per toimija (</a:t>
            </a:r>
            <a:r>
              <a:rPr lang="fi-FI" dirty="0" err="1"/>
              <a:t>max</a:t>
            </a:r>
            <a:r>
              <a:rPr lang="fi-FI" dirty="0"/>
              <a:t>. 7 toimijaa mukaan)</a:t>
            </a:r>
          </a:p>
        </p:txBody>
      </p:sp>
      <p:sp>
        <p:nvSpPr>
          <p:cNvPr id="8" name="Alaotsikko 7"/>
          <p:cNvSpPr>
            <a:spLocks noGrp="1"/>
          </p:cNvSpPr>
          <p:nvPr>
            <p:ph type="subTitle" idx="13"/>
          </p:nvPr>
        </p:nvSpPr>
        <p:spPr>
          <a:xfrm>
            <a:off x="457200" y="113184"/>
            <a:ext cx="8229600" cy="795536"/>
          </a:xfrm>
        </p:spPr>
        <p:txBody>
          <a:bodyPr/>
          <a:lstStyle/>
          <a:p>
            <a:r>
              <a:rPr lang="fi-FI" dirty="0"/>
              <a:t>Toimenpide 1: </a:t>
            </a:r>
            <a:r>
              <a:rPr lang="fi-FI" dirty="0" err="1"/>
              <a:t>Somenäkyvyys</a:t>
            </a:r>
            <a:endParaRPr lang="fi-FI" dirty="0"/>
          </a:p>
        </p:txBody>
      </p:sp>
      <p:grpSp>
        <p:nvGrpSpPr>
          <p:cNvPr id="5" name="Ryhmä 4"/>
          <p:cNvGrpSpPr/>
          <p:nvPr/>
        </p:nvGrpSpPr>
        <p:grpSpPr>
          <a:xfrm>
            <a:off x="179512" y="6065182"/>
            <a:ext cx="5481728" cy="501352"/>
            <a:chOff x="0" y="6080940"/>
            <a:chExt cx="8915395" cy="777060"/>
          </a:xfrm>
        </p:grpSpPr>
        <p:pic>
          <p:nvPicPr>
            <p:cNvPr id="9" name="Kuv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98524"/>
              <a:ext cx="4835769" cy="759476"/>
            </a:xfrm>
            <a:prstGeom prst="rect">
              <a:avLst/>
            </a:prstGeom>
          </p:spPr>
        </p:pic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403" y="6080940"/>
              <a:ext cx="822951" cy="759476"/>
            </a:xfrm>
            <a:prstGeom prst="rect">
              <a:avLst/>
            </a:prstGeom>
          </p:spPr>
        </p:pic>
        <p:pic>
          <p:nvPicPr>
            <p:cNvPr id="11" name="Kuva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13654" y="6083102"/>
              <a:ext cx="1401741" cy="7573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017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86672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Tarjoaa toimijalle mahdollisuuden saada palvelumuotoilun avulla tuotetut visuaaliset tuotekortit käytettäväksi markkinoinnissa</a:t>
            </a:r>
          </a:p>
          <a:p>
            <a:r>
              <a:rPr lang="fi-FI" dirty="0"/>
              <a:t>Monialainen opiskelijatiimi tekee alkukartoituksen toimijoiden nykytilanteesta</a:t>
            </a:r>
          </a:p>
          <a:p>
            <a:r>
              <a:rPr lang="fi-FI" dirty="0"/>
              <a:t>Kartoituksen jälkeen toimija valitsee esimerkkipalvelun/-tarinan ja sille luodaan visuaalinen palvelupolku</a:t>
            </a:r>
          </a:p>
          <a:p>
            <a:r>
              <a:rPr lang="fi-FI" dirty="0"/>
              <a:t>Palvelupolun keskeiset tuotteet/palvelut tuotteistetaan ja niille luonnostellaan visuaaliset tuotekortit opiskelijoiden toimesta</a:t>
            </a:r>
          </a:p>
          <a:p>
            <a:r>
              <a:rPr lang="fi-FI" dirty="0"/>
              <a:t>Tuotekorteille ja koko palvelupolulle suunnitellaan käyttöönotto </a:t>
            </a:r>
            <a:r>
              <a:rPr lang="fi-FI" dirty="0" err="1"/>
              <a:t>somea</a:t>
            </a:r>
            <a:r>
              <a:rPr lang="fi-FI" dirty="0"/>
              <a:t> ja perinteistä mediaa yhdistellen opiskelijoiden toimesta</a:t>
            </a:r>
          </a:p>
          <a:p>
            <a:r>
              <a:rPr lang="fi-FI" dirty="0"/>
              <a:t>Lopputuotoksena tässä toimenpiteessä syntyy jokaiselle mukana olevalle toimijalle oma tuotteistamiskäsikirja, joka summaa ratkaisun</a:t>
            </a:r>
          </a:p>
          <a:p>
            <a:r>
              <a:rPr lang="fi-FI" dirty="0"/>
              <a:t>Hinta: 60€+alv. per toimija (</a:t>
            </a:r>
            <a:r>
              <a:rPr lang="fi-FI" dirty="0" err="1"/>
              <a:t>max</a:t>
            </a:r>
            <a:r>
              <a:rPr lang="fi-FI" dirty="0"/>
              <a:t>. 7 toimijaa mukaan)</a:t>
            </a:r>
          </a:p>
        </p:txBody>
      </p:sp>
      <p:sp>
        <p:nvSpPr>
          <p:cNvPr id="8" name="Alaotsikko 7"/>
          <p:cNvSpPr>
            <a:spLocks noGrp="1"/>
          </p:cNvSpPr>
          <p:nvPr>
            <p:ph type="subTitle" idx="13"/>
          </p:nvPr>
        </p:nvSpPr>
        <p:spPr>
          <a:xfrm>
            <a:off x="457200" y="113184"/>
            <a:ext cx="8229600" cy="795536"/>
          </a:xfrm>
        </p:spPr>
        <p:txBody>
          <a:bodyPr/>
          <a:lstStyle/>
          <a:p>
            <a:r>
              <a:rPr lang="fi-FI" dirty="0"/>
              <a:t>Toimenpide 2: Tuotekortit</a:t>
            </a:r>
          </a:p>
        </p:txBody>
      </p:sp>
      <p:grpSp>
        <p:nvGrpSpPr>
          <p:cNvPr id="5" name="Ryhmä 4"/>
          <p:cNvGrpSpPr/>
          <p:nvPr/>
        </p:nvGrpSpPr>
        <p:grpSpPr>
          <a:xfrm>
            <a:off x="179512" y="6065182"/>
            <a:ext cx="5481728" cy="501352"/>
            <a:chOff x="0" y="6080940"/>
            <a:chExt cx="8915395" cy="777060"/>
          </a:xfrm>
        </p:grpSpPr>
        <p:pic>
          <p:nvPicPr>
            <p:cNvPr id="9" name="Kuv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98524"/>
              <a:ext cx="4835769" cy="759476"/>
            </a:xfrm>
            <a:prstGeom prst="rect">
              <a:avLst/>
            </a:prstGeom>
          </p:spPr>
        </p:pic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403" y="6080940"/>
              <a:ext cx="822951" cy="759476"/>
            </a:xfrm>
            <a:prstGeom prst="rect">
              <a:avLst/>
            </a:prstGeom>
          </p:spPr>
        </p:pic>
        <p:pic>
          <p:nvPicPr>
            <p:cNvPr id="11" name="Kuva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13654" y="6083102"/>
              <a:ext cx="1401741" cy="7573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92739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86672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Tarjoaa toimijalle mahdollisuuden uudistaa oma kuvapankki ja </a:t>
            </a:r>
            <a:r>
              <a:rPr lang="fi-FI" dirty="0" err="1"/>
              <a:t>videoklippinäkyvyys</a:t>
            </a:r>
            <a:r>
              <a:rPr lang="fi-FI" dirty="0"/>
              <a:t> kädestä pitäen- opastuksella</a:t>
            </a:r>
          </a:p>
          <a:p>
            <a:r>
              <a:rPr lang="fi-FI" dirty="0"/>
              <a:t>Kulttuurialan opiskelijatiimi tekee alkukartoituksen toimijoiden nykytilanteesta</a:t>
            </a:r>
          </a:p>
          <a:p>
            <a:r>
              <a:rPr lang="fi-FI" dirty="0"/>
              <a:t>Kartoituksen jälkeen toimijalle on tarjolla opiskelijoiden tuottamat visuaalisen ilmeen vaihtoehdot, joista toimija valitsee sopivimmat</a:t>
            </a:r>
          </a:p>
          <a:p>
            <a:r>
              <a:rPr lang="fi-FI" dirty="0"/>
              <a:t>Opiskelijat ottavat esimerkkivalokuvia ja –videoita toimijoille sekä opastavat niiden tuottamisessa toimijaa</a:t>
            </a:r>
          </a:p>
          <a:p>
            <a:r>
              <a:rPr lang="fi-FI" dirty="0"/>
              <a:t>Kirjallinen lopputuotos tässä toimenpiteessä summaa kehittämisehdotukset konkreettiseen muotoon</a:t>
            </a:r>
          </a:p>
          <a:p>
            <a:r>
              <a:rPr lang="fi-FI" dirty="0"/>
              <a:t>Hinta: 60€+alv. per toimija (</a:t>
            </a:r>
            <a:r>
              <a:rPr lang="fi-FI" dirty="0" err="1"/>
              <a:t>max</a:t>
            </a:r>
            <a:r>
              <a:rPr lang="fi-FI" dirty="0"/>
              <a:t>. 7 toimijaa mukaan)</a:t>
            </a:r>
          </a:p>
        </p:txBody>
      </p:sp>
      <p:sp>
        <p:nvSpPr>
          <p:cNvPr id="8" name="Alaotsikko 7"/>
          <p:cNvSpPr>
            <a:spLocks noGrp="1"/>
          </p:cNvSpPr>
          <p:nvPr>
            <p:ph type="subTitle" idx="13"/>
          </p:nvPr>
        </p:nvSpPr>
        <p:spPr>
          <a:xfrm>
            <a:off x="457200" y="113184"/>
            <a:ext cx="8229600" cy="795536"/>
          </a:xfrm>
        </p:spPr>
        <p:txBody>
          <a:bodyPr/>
          <a:lstStyle/>
          <a:p>
            <a:r>
              <a:rPr lang="fi-FI" dirty="0"/>
              <a:t>Toimenpide 3: Valokuvat ja videot</a:t>
            </a:r>
          </a:p>
        </p:txBody>
      </p:sp>
      <p:grpSp>
        <p:nvGrpSpPr>
          <p:cNvPr id="5" name="Ryhmä 4"/>
          <p:cNvGrpSpPr/>
          <p:nvPr/>
        </p:nvGrpSpPr>
        <p:grpSpPr>
          <a:xfrm>
            <a:off x="179512" y="6065182"/>
            <a:ext cx="5481728" cy="501352"/>
            <a:chOff x="0" y="6080940"/>
            <a:chExt cx="8915395" cy="777060"/>
          </a:xfrm>
        </p:grpSpPr>
        <p:pic>
          <p:nvPicPr>
            <p:cNvPr id="9" name="Kuv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98524"/>
              <a:ext cx="4835769" cy="759476"/>
            </a:xfrm>
            <a:prstGeom prst="rect">
              <a:avLst/>
            </a:prstGeom>
          </p:spPr>
        </p:pic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403" y="6080940"/>
              <a:ext cx="822951" cy="759476"/>
            </a:xfrm>
            <a:prstGeom prst="rect">
              <a:avLst/>
            </a:prstGeom>
          </p:spPr>
        </p:pic>
        <p:pic>
          <p:nvPicPr>
            <p:cNvPr id="11" name="Kuva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13654" y="6083102"/>
              <a:ext cx="1401741" cy="7573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5780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86672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Tarjoaa toimijalle mahdollisuuden saada kuvituskuvin toteutetut infokyltit ja opastukset asiakkaita ajatellen</a:t>
            </a:r>
          </a:p>
          <a:p>
            <a:r>
              <a:rPr lang="fi-FI" dirty="0"/>
              <a:t>Kulttuurialan opiskelijatiimi tekee alkukartoituksen toimijoiden nykytilanteesta ja tarpeista</a:t>
            </a:r>
          </a:p>
          <a:p>
            <a:r>
              <a:rPr lang="fi-FI" dirty="0"/>
              <a:t>Kartoituksen jälkeen toimijalle esitellään opiskelijoiden tuottamat erilaiset universaalit opastekyltit ja niiden laadintaan liittyvät tekniikat, joista toimija valitsee sopivimmat</a:t>
            </a:r>
          </a:p>
          <a:p>
            <a:r>
              <a:rPr lang="fi-FI" dirty="0"/>
              <a:t>Opiskelijat luonnostelevat esimerkkikyltit ja –opasteet toimijan kanssa</a:t>
            </a:r>
          </a:p>
          <a:p>
            <a:r>
              <a:rPr lang="fi-FI" dirty="0"/>
              <a:t>Lisäksi opiskelijat laativat toimijoille lyhyen ja innostavan graafisen ohjeen ja lopuksi luovuttavat myös kylttiehdotukset toimijan käyttöön</a:t>
            </a:r>
          </a:p>
          <a:p>
            <a:r>
              <a:rPr lang="fi-FI" dirty="0"/>
              <a:t>Hinta: 60€+alv. per toimija (</a:t>
            </a:r>
            <a:r>
              <a:rPr lang="fi-FI" dirty="0" err="1"/>
              <a:t>max</a:t>
            </a:r>
            <a:r>
              <a:rPr lang="fi-FI" dirty="0"/>
              <a:t>. 7 toimijaa mukaan)</a:t>
            </a:r>
          </a:p>
        </p:txBody>
      </p:sp>
      <p:sp>
        <p:nvSpPr>
          <p:cNvPr id="8" name="Alaotsikko 7"/>
          <p:cNvSpPr>
            <a:spLocks noGrp="1"/>
          </p:cNvSpPr>
          <p:nvPr>
            <p:ph type="subTitle" idx="13"/>
          </p:nvPr>
        </p:nvSpPr>
        <p:spPr>
          <a:xfrm>
            <a:off x="457200" y="113184"/>
            <a:ext cx="8229600" cy="795536"/>
          </a:xfrm>
        </p:spPr>
        <p:txBody>
          <a:bodyPr/>
          <a:lstStyle/>
          <a:p>
            <a:r>
              <a:rPr lang="fi-FI" dirty="0"/>
              <a:t>Toimenpide 4: Kyltit ja opasteet</a:t>
            </a:r>
          </a:p>
        </p:txBody>
      </p:sp>
      <p:grpSp>
        <p:nvGrpSpPr>
          <p:cNvPr id="5" name="Ryhmä 4"/>
          <p:cNvGrpSpPr/>
          <p:nvPr/>
        </p:nvGrpSpPr>
        <p:grpSpPr>
          <a:xfrm>
            <a:off x="179512" y="6065182"/>
            <a:ext cx="5481728" cy="501352"/>
            <a:chOff x="0" y="6080940"/>
            <a:chExt cx="8915395" cy="777060"/>
          </a:xfrm>
        </p:grpSpPr>
        <p:pic>
          <p:nvPicPr>
            <p:cNvPr id="9" name="Kuv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98524"/>
              <a:ext cx="4835769" cy="759476"/>
            </a:xfrm>
            <a:prstGeom prst="rect">
              <a:avLst/>
            </a:prstGeom>
          </p:spPr>
        </p:pic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403" y="6080940"/>
              <a:ext cx="822951" cy="759476"/>
            </a:xfrm>
            <a:prstGeom prst="rect">
              <a:avLst/>
            </a:prstGeom>
          </p:spPr>
        </p:pic>
        <p:pic>
          <p:nvPicPr>
            <p:cNvPr id="11" name="Kuva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13654" y="6083102"/>
              <a:ext cx="1401741" cy="7573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85931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Lapin AMK väriteema">
      <a:dk1>
        <a:srgbClr val="262626"/>
      </a:dk1>
      <a:lt1>
        <a:sysClr val="window" lastClr="FFFFFF"/>
      </a:lt1>
      <a:dk2>
        <a:srgbClr val="4B4B4B"/>
      </a:dk2>
      <a:lt2>
        <a:srgbClr val="D9D9D9"/>
      </a:lt2>
      <a:accent1>
        <a:srgbClr val="FF402B"/>
      </a:accent1>
      <a:accent2>
        <a:srgbClr val="1EBEB4"/>
      </a:accent2>
      <a:accent3>
        <a:srgbClr val="FE6D5D"/>
      </a:accent3>
      <a:accent4>
        <a:srgbClr val="68C8C2"/>
      </a:accent4>
      <a:accent5>
        <a:srgbClr val="FC9084"/>
      </a:accent5>
      <a:accent6>
        <a:srgbClr val="97D5D1"/>
      </a:accent6>
      <a:hlink>
        <a:srgbClr val="FF552B"/>
      </a:hlink>
      <a:folHlink>
        <a:srgbClr val="67C3B9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axCatchAll xmlns="2db2b9ca-4c88-4d3f-8ae8-33f4af9c7a61">
      <Value>26</Value>
      <Value>31</Value>
      <Value>35</Value>
      <Value>2184</Value>
    </TaxCatchAll>
    <n844621cb6804e569320647c5b3660bf xmlns="2db2b9ca-4c88-4d3f-8ae8-33f4af9c7a61">
      <Terms xmlns="http://schemas.microsoft.com/office/infopath/2007/PartnerControls"/>
    </n844621cb6804e569320647c5b3660bf>
    <TaxKeywordTaxHTField xmlns="2db2b9ca-4c88-4d3f-8ae8-33f4af9c7a61">
      <Terms xmlns="http://schemas.microsoft.com/office/infopath/2007/PartnerControls">
        <TermInfo xmlns="http://schemas.microsoft.com/office/infopath/2007/PartnerControls">
          <TermName xmlns="http://schemas.microsoft.com/office/infopath/2007/PartnerControls">-</TermName>
          <TermId xmlns="http://schemas.microsoft.com/office/infopath/2007/PartnerControls">571f253d-1dc7-4709-96e6-8617b6f0ba5b</TermId>
        </TermInfo>
      </Terms>
    </TaxKeywordTaxHTField>
    <ndfc648a0a884277b23c4d05ebe9d4e5 xmlns="2db2b9ca-4c88-4d3f-8ae8-33f4af9c7a61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Lomake</TermName>
          <TermId xmlns="http://schemas.microsoft.com/office/infopath/2007/PartnerControls">efa80dde-244a-4d41-8d30-fb2a8f0a66d8</TermId>
        </TermInfo>
      </Terms>
    </ndfc648a0a884277b23c4d05ebe9d4e5>
    <hc4f9cde2bc54aa790b43a7cb5bcc0c5 xmlns="2db2b9ca-4c88-4d3f-8ae8-33f4af9c7a61">
      <Terms xmlns="http://schemas.microsoft.com/office/infopath/2007/PartnerControls">
        <TermInfo xmlns="http://schemas.microsoft.com/office/infopath/2007/PartnerControls">
          <TermName xmlns="http://schemas.microsoft.com/office/infopath/2007/PartnerControls">Suunnittelupalvelut</TermName>
          <TermId xmlns="http://schemas.microsoft.com/office/infopath/2007/PartnerControls">0a2ba821-3617-46fb-9daf-e2af9565001e</TermId>
        </TermInfo>
      </Terms>
    </hc4f9cde2bc54aa790b43a7cb5bcc0c5>
    <k39a3699a6f640b8ad76fc6575d2c2a2 xmlns="2db2b9ca-4c88-4d3f-8ae8-33f4af9c7a61">
      <Terms xmlns="http://schemas.microsoft.com/office/infopath/2007/PartnerControls">
        <TermInfo xmlns="http://schemas.microsoft.com/office/infopath/2007/PartnerControls">
          <TermName xmlns="http://schemas.microsoft.com/office/infopath/2007/PartnerControls">Julkinen</TermName>
          <TermId xmlns="http://schemas.microsoft.com/office/infopath/2007/PartnerControls">fa58a4b2-13fb-44dc-8562-e03a8bb010de</TermId>
        </TermInfo>
      </Terms>
    </k39a3699a6f640b8ad76fc6575d2c2a2>
    <Vuosi xmlns="2db2b9ca-4c88-4d3f-8ae8-33f4af9c7a61">2017</Vuosi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Lapin AMK dokumentti" ma:contentTypeID="0x010100B47B2E8DD4443749849D30C8DA1E7C5800A37B0E79F5AAA047B2026E8027FF6D6B" ma:contentTypeVersion="22" ma:contentTypeDescription="Perus sisältötyyppi Lapin AMK:n dokumenteille." ma:contentTypeScope="" ma:versionID="8d58234a46d5a42efa1d087628d1a85a">
  <xsd:schema xmlns:xsd="http://www.w3.org/2001/XMLSchema" xmlns:xs="http://www.w3.org/2001/XMLSchema" xmlns:p="http://schemas.microsoft.com/office/2006/metadata/properties" xmlns:ns2="2db2b9ca-4c88-4d3f-8ae8-33f4af9c7a61" targetNamespace="http://schemas.microsoft.com/office/2006/metadata/properties" ma:root="true" ma:fieldsID="d2215d097f494c34c6b39d5e08e0b27b" ns2:_="">
    <xsd:import namespace="2db2b9ca-4c88-4d3f-8ae8-33f4af9c7a61"/>
    <xsd:element name="properties">
      <xsd:complexType>
        <xsd:sequence>
          <xsd:element name="documentManagement">
            <xsd:complexType>
              <xsd:all>
                <xsd:element ref="ns2:Vuosi" minOccurs="0"/>
                <xsd:element ref="ns2:ndfc648a0a884277b23c4d05ebe9d4e5" minOccurs="0"/>
                <xsd:element ref="ns2:TaxCatchAll" minOccurs="0"/>
                <xsd:element ref="ns2:TaxCatchAllLabel" minOccurs="0"/>
                <xsd:element ref="ns2:n844621cb6804e569320647c5b3660bf" minOccurs="0"/>
                <xsd:element ref="ns2:hc4f9cde2bc54aa790b43a7cb5bcc0c5" minOccurs="0"/>
                <xsd:element ref="ns2:k39a3699a6f640b8ad76fc6575d2c2a2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b2b9ca-4c88-4d3f-8ae8-33f4af9c7a61" elementFormDefault="qualified">
    <xsd:import namespace="http://schemas.microsoft.com/office/2006/documentManagement/types"/>
    <xsd:import namespace="http://schemas.microsoft.com/office/infopath/2007/PartnerControls"/>
    <xsd:element name="Vuosi" ma:index="5" nillable="true" ma:displayName="Vuosi" ma:default="2017" ma:format="Dropdown" ma:internalName="Vuosi">
      <xsd:simpleType>
        <xsd:restriction base="dms:Choice"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</xsd:restriction>
      </xsd:simpleType>
    </xsd:element>
    <xsd:element name="ndfc648a0a884277b23c4d05ebe9d4e5" ma:index="8" ma:taxonomy="true" ma:internalName="ndfc648a0a884277b23c4d05ebe9d4e5" ma:taxonomyFieldName="Asiakirjan_x0020_tyyppi" ma:displayName="Asiakirjan tyyppi" ma:default="" ma:fieldId="{7dfc648a-0a88-4277-b23c-4d05ebe9d4e5}" ma:sspId="013a0226-5e00-430b-bb13-5675cada6fdd" ma:termSetId="ed57e105-0a9d-40fd-911f-0665b080285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Luokituksen Kaikki-sarake" ma:hidden="true" ma:list="{feae95e2-d66f-4476-aa71-1439a0c4ee8e}" ma:internalName="TaxCatchAll" ma:showField="CatchAllData" ma:web="2db2b9ca-4c88-4d3f-8ae8-33f4af9c7a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Luokituksen Kaikki-sarake1" ma:hidden="true" ma:list="{feae95e2-d66f-4476-aa71-1439a0c4ee8e}" ma:internalName="TaxCatchAllLabel" ma:readOnly="true" ma:showField="CatchAllDataLabel" ma:web="2db2b9ca-4c88-4d3f-8ae8-33f4af9c7a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44621cb6804e569320647c5b3660bf" ma:index="12" nillable="true" ma:taxonomy="true" ma:internalName="n844621cb6804e569320647c5b3660bf" ma:taxonomyFieldName="Tulosyksikk_x00f6_" ma:displayName="Tulosyksikkö" ma:default="" ma:fieldId="{7844621c-b680-4e56-9320-647c5b3660bf}" ma:sspId="013a0226-5e00-430b-bb13-5675cada6fdd" ma:termSetId="75536128-35a6-4343-adbf-d557b93e641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c4f9cde2bc54aa790b43a7cb5bcc0c5" ma:index="14" ma:taxonomy="true" ma:internalName="hc4f9cde2bc54aa790b43a7cb5bcc0c5" ma:taxonomyFieldName="Ty_x00f6_yksikk_x00f6_" ma:displayName="Työyksikkö" ma:default="" ma:fieldId="{1c4f9cde-2bc5-4aa7-90b4-3a7cb5bcc0c5}" ma:sspId="013a0226-5e00-430b-bb13-5675cada6fdd" ma:termSetId="02f10d32-a949-49da-a14d-a5dac654c3b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39a3699a6f640b8ad76fc6575d2c2a2" ma:index="16" ma:taxonomy="true" ma:internalName="k39a3699a6f640b8ad76fc6575d2c2a2" ma:taxonomyFieldName="Julkisuus" ma:displayName="Julkisuus" ma:default="1;#Sisäinen|b3a74b7e-9e96-403f-abd6-05b4f73eab2c" ma:fieldId="{439a3699-a6f6-40b8-ad76-fc6575d2c2a2}" ma:sspId="013a0226-5e00-430b-bb13-5675cada6fdd" ma:termSetId="0cee30e0-7648-48e0-b4e9-87dae34590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8" ma:taxonomy="true" ma:internalName="TaxKeywordTaxHTField" ma:taxonomyFieldName="TaxKeyword" ma:displayName="Yrityksen avainsanat" ma:readOnly="false" ma:fieldId="{23f27201-bee3-471e-b2e7-b64fd8b7ca38}" ma:taxonomyMulti="true" ma:sspId="013a0226-5e00-430b-bb13-5675cada6fd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Sisältölaji"/>
        <xsd:element ref="dc:title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A6A03E-3461-4FD4-9D2D-2A5D7BB59C18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2db2b9ca-4c88-4d3f-8ae8-33f4af9c7a6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6C880D0-FA89-403C-A62D-6F563ADFBD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b2b9ca-4c88-4d3f-8ae8-33f4af9c7a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CD7161-FB27-4E83-BDB5-6F6C160603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747</Words>
  <Application>Microsoft Office PowerPoint</Application>
  <PresentationFormat>Näytössä katseltava diaesitys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Arial</vt:lpstr>
      <vt:lpstr>Helvetica Neue</vt:lpstr>
      <vt:lpstr>Times</vt:lpstr>
      <vt:lpstr>Wingdings</vt:lpstr>
      <vt:lpstr>Office-teema</vt:lpstr>
      <vt:lpstr>PowerPoint-esitys</vt:lpstr>
      <vt:lpstr>MAKEA (Markkinointiratkaisut Kehittyvät Avullamme)</vt:lpstr>
      <vt:lpstr>MAKEA (Markkinointiratkaisut Kehittyvät Avullamme)</vt:lpstr>
      <vt:lpstr>MAKEA (Markkinointiratkaisut Kehittyvät Avullamme)</vt:lpstr>
      <vt:lpstr>MAKEA (Markkinointiratkaisut Kehittyvät Avullamme)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Seven-1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</dc:title>
  <dc:creator>Anna</dc:creator>
  <cp:keywords>-</cp:keywords>
  <cp:lastModifiedBy>Anne Anttila</cp:lastModifiedBy>
  <cp:revision>60</cp:revision>
  <dcterms:created xsi:type="dcterms:W3CDTF">2013-08-28T08:45:51Z</dcterms:created>
  <dcterms:modified xsi:type="dcterms:W3CDTF">2017-01-25T14:41:43Z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0x010100B47B2E8DD4443749849D30C8DA1E7C5800A37B0E79F5AAA047B2026E8027FF6D6B</vt:lpwstr>
  </property>
  <property fmtid="{D5CDD505-2E9C-101B-9397-08002B2CF9AE}" pid="3" name="TaxKeyword">
    <vt:lpwstr>2184;#-|571f253d-1dc7-4709-96e6-8617b6f0ba5b</vt:lpwstr>
  </property>
  <property fmtid="{D5CDD505-2E9C-101B-9397-08002B2CF9AE}" pid="4" name="Asiakirjan tyyppi">
    <vt:lpwstr>35;#Lomake|efa80dde-244a-4d41-8d30-fb2a8f0a66d8</vt:lpwstr>
  </property>
  <property fmtid="{D5CDD505-2E9C-101B-9397-08002B2CF9AE}" pid="5" name="Tulosyksikk_x00f6_">
    <vt:lpwstr/>
  </property>
  <property fmtid="{D5CDD505-2E9C-101B-9397-08002B2CF9AE}" pid="6" name="Julkisuus">
    <vt:lpwstr>31;#Julkinen|fa58a4b2-13fb-44dc-8562-e03a8bb010de</vt:lpwstr>
  </property>
  <property fmtid="{D5CDD505-2E9C-101B-9397-08002B2CF9AE}" pid="7" name="Työyksikkö">
    <vt:lpwstr>26;#Suunnittelupalvelut|0a2ba821-3617-46fb-9daf-e2af9565001e</vt:lpwstr>
  </property>
  <property fmtid="{D5CDD505-2E9C-101B-9397-08002B2CF9AE}" pid="8" name="Tulosyksikkö">
    <vt:lpwstr/>
  </property>
</Properties>
</file>